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5" r:id="rId1"/>
  </p:sldMasterIdLst>
  <p:sldIdLst>
    <p:sldId id="256" r:id="rId2"/>
    <p:sldId id="257" r:id="rId3"/>
    <p:sldId id="266" r:id="rId4"/>
    <p:sldId id="258" r:id="rId5"/>
    <p:sldId id="267" r:id="rId6"/>
    <p:sldId id="259" r:id="rId7"/>
    <p:sldId id="261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705"/>
  </p:normalViewPr>
  <p:slideViewPr>
    <p:cSldViewPr snapToGrid="0">
      <p:cViewPr>
        <p:scale>
          <a:sx n="90" d="100"/>
          <a:sy n="90" d="100"/>
        </p:scale>
        <p:origin x="232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A9D371-5214-0846-90ED-3321A7E0C13B}" type="doc">
      <dgm:prSet loTypeId="urn:microsoft.com/office/officeart/2005/8/layout/cycle6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518EA5E-24D7-1549-8612-665E3EE3A11C}">
      <dgm:prSet phldrT="[Text]"/>
      <dgm:spPr/>
      <dgm:t>
        <a:bodyPr/>
        <a:lstStyle/>
        <a:p>
          <a:r>
            <a:rPr lang="en-GB" dirty="0"/>
            <a:t>Bound Antibodies</a:t>
          </a:r>
        </a:p>
      </dgm:t>
    </dgm:pt>
    <dgm:pt modelId="{FC007362-D6C8-2B4E-ACCE-026C8A36D8E9}" type="parTrans" cxnId="{B8D45B5A-DBA8-9E48-8CF1-E20AA4466CF4}">
      <dgm:prSet/>
      <dgm:spPr/>
      <dgm:t>
        <a:bodyPr/>
        <a:lstStyle/>
        <a:p>
          <a:endParaRPr lang="en-GB"/>
        </a:p>
      </dgm:t>
    </dgm:pt>
    <dgm:pt modelId="{A42C454F-399D-374F-A045-80CAEF5FE7B9}" type="sibTrans" cxnId="{B8D45B5A-DBA8-9E48-8CF1-E20AA4466CF4}">
      <dgm:prSet/>
      <dgm:spPr/>
      <dgm:t>
        <a:bodyPr/>
        <a:lstStyle/>
        <a:p>
          <a:endParaRPr lang="en-GB"/>
        </a:p>
      </dgm:t>
    </dgm:pt>
    <dgm:pt modelId="{29493591-C462-6042-8F8D-94B094703800}">
      <dgm:prSet phldrT="[Text]"/>
      <dgm:spPr/>
      <dgm:t>
        <a:bodyPr/>
        <a:lstStyle/>
        <a:p>
          <a:r>
            <a:rPr lang="en-GB" dirty="0"/>
            <a:t>Avidity Effect</a:t>
          </a:r>
        </a:p>
      </dgm:t>
    </dgm:pt>
    <dgm:pt modelId="{A5406B4A-DAFF-9B4D-A9B9-C24DBBF2AA74}" type="parTrans" cxnId="{57E3AE60-AF07-274E-8C6C-C9C830C0813E}">
      <dgm:prSet/>
      <dgm:spPr/>
      <dgm:t>
        <a:bodyPr/>
        <a:lstStyle/>
        <a:p>
          <a:endParaRPr lang="en-GB"/>
        </a:p>
      </dgm:t>
    </dgm:pt>
    <dgm:pt modelId="{C610AC8F-D976-3647-B03B-06F175AC35AF}" type="sibTrans" cxnId="{57E3AE60-AF07-274E-8C6C-C9C830C0813E}">
      <dgm:prSet/>
      <dgm:spPr/>
      <dgm:t>
        <a:bodyPr/>
        <a:lstStyle/>
        <a:p>
          <a:endParaRPr lang="en-GB"/>
        </a:p>
      </dgm:t>
    </dgm:pt>
    <dgm:pt modelId="{CC324335-1A3F-2F47-A08D-224788CEC95C}">
      <dgm:prSet phldrT="[Text]"/>
      <dgm:spPr/>
      <dgm:t>
        <a:bodyPr/>
        <a:lstStyle/>
        <a:p>
          <a:r>
            <a:rPr lang="en-GB" dirty="0"/>
            <a:t>Receptor Occupancy</a:t>
          </a:r>
        </a:p>
      </dgm:t>
    </dgm:pt>
    <dgm:pt modelId="{5CA0D880-AC79-B344-9D91-49607CC80F1B}" type="parTrans" cxnId="{0B796BFC-84E7-EA49-98D2-9337F97C535E}">
      <dgm:prSet/>
      <dgm:spPr/>
      <dgm:t>
        <a:bodyPr/>
        <a:lstStyle/>
        <a:p>
          <a:endParaRPr lang="en-GB"/>
        </a:p>
      </dgm:t>
    </dgm:pt>
    <dgm:pt modelId="{D4810233-7880-484B-8DDB-08705319ED82}" type="sibTrans" cxnId="{0B796BFC-84E7-EA49-98D2-9337F97C535E}">
      <dgm:prSet/>
      <dgm:spPr/>
      <dgm:t>
        <a:bodyPr/>
        <a:lstStyle/>
        <a:p>
          <a:endParaRPr lang="en-GB"/>
        </a:p>
      </dgm:t>
    </dgm:pt>
    <dgm:pt modelId="{A89FD08E-95B7-F84A-AD57-D4CB6F84B072}" type="pres">
      <dgm:prSet presAssocID="{84A9D371-5214-0846-90ED-3321A7E0C13B}" presName="cycle" presStyleCnt="0">
        <dgm:presLayoutVars>
          <dgm:dir/>
          <dgm:resizeHandles val="exact"/>
        </dgm:presLayoutVars>
      </dgm:prSet>
      <dgm:spPr/>
    </dgm:pt>
    <dgm:pt modelId="{A854FF81-85B5-5348-BF61-8F7B75AE8A8A}" type="pres">
      <dgm:prSet presAssocID="{5518EA5E-24D7-1549-8612-665E3EE3A11C}" presName="node" presStyleLbl="node1" presStyleIdx="0" presStyleCnt="3">
        <dgm:presLayoutVars>
          <dgm:bulletEnabled val="1"/>
        </dgm:presLayoutVars>
      </dgm:prSet>
      <dgm:spPr/>
    </dgm:pt>
    <dgm:pt modelId="{CB7B94A8-6690-E049-AE73-F40FF6911FF8}" type="pres">
      <dgm:prSet presAssocID="{5518EA5E-24D7-1549-8612-665E3EE3A11C}" presName="spNode" presStyleCnt="0"/>
      <dgm:spPr/>
    </dgm:pt>
    <dgm:pt modelId="{44B9C7B9-A241-4F4E-AF8D-9043AB2B33B7}" type="pres">
      <dgm:prSet presAssocID="{A42C454F-399D-374F-A045-80CAEF5FE7B9}" presName="sibTrans" presStyleLbl="sibTrans1D1" presStyleIdx="0" presStyleCnt="3"/>
      <dgm:spPr/>
    </dgm:pt>
    <dgm:pt modelId="{2E9656A7-4D45-D44B-BFA1-EF9CCDF09E65}" type="pres">
      <dgm:prSet presAssocID="{29493591-C462-6042-8F8D-94B094703800}" presName="node" presStyleLbl="node1" presStyleIdx="1" presStyleCnt="3">
        <dgm:presLayoutVars>
          <dgm:bulletEnabled val="1"/>
        </dgm:presLayoutVars>
      </dgm:prSet>
      <dgm:spPr/>
    </dgm:pt>
    <dgm:pt modelId="{45CE2C63-17C3-7F4D-B7C7-9D5F2FD3DC25}" type="pres">
      <dgm:prSet presAssocID="{29493591-C462-6042-8F8D-94B094703800}" presName="spNode" presStyleCnt="0"/>
      <dgm:spPr/>
    </dgm:pt>
    <dgm:pt modelId="{EAF3264D-FC06-5646-98C9-7761E7EFA6BA}" type="pres">
      <dgm:prSet presAssocID="{C610AC8F-D976-3647-B03B-06F175AC35AF}" presName="sibTrans" presStyleLbl="sibTrans1D1" presStyleIdx="1" presStyleCnt="3"/>
      <dgm:spPr/>
    </dgm:pt>
    <dgm:pt modelId="{198AC642-F56E-BA49-A48F-EA97B35A81F6}" type="pres">
      <dgm:prSet presAssocID="{CC324335-1A3F-2F47-A08D-224788CEC95C}" presName="node" presStyleLbl="node1" presStyleIdx="2" presStyleCnt="3">
        <dgm:presLayoutVars>
          <dgm:bulletEnabled val="1"/>
        </dgm:presLayoutVars>
      </dgm:prSet>
      <dgm:spPr/>
    </dgm:pt>
    <dgm:pt modelId="{642BCB93-0CCA-DA45-A52C-3EFBA41670CC}" type="pres">
      <dgm:prSet presAssocID="{CC324335-1A3F-2F47-A08D-224788CEC95C}" presName="spNode" presStyleCnt="0"/>
      <dgm:spPr/>
    </dgm:pt>
    <dgm:pt modelId="{F0AF35AD-AC46-124A-AABF-A35B903B2111}" type="pres">
      <dgm:prSet presAssocID="{D4810233-7880-484B-8DDB-08705319ED82}" presName="sibTrans" presStyleLbl="sibTrans1D1" presStyleIdx="2" presStyleCnt="3"/>
      <dgm:spPr/>
    </dgm:pt>
  </dgm:ptLst>
  <dgm:cxnLst>
    <dgm:cxn modelId="{816F8719-736F-3544-81E7-49DAA4F83C03}" type="presOf" srcId="{29493591-C462-6042-8F8D-94B094703800}" destId="{2E9656A7-4D45-D44B-BFA1-EF9CCDF09E65}" srcOrd="0" destOrd="0" presId="urn:microsoft.com/office/officeart/2005/8/layout/cycle6"/>
    <dgm:cxn modelId="{B8D45B5A-DBA8-9E48-8CF1-E20AA4466CF4}" srcId="{84A9D371-5214-0846-90ED-3321A7E0C13B}" destId="{5518EA5E-24D7-1549-8612-665E3EE3A11C}" srcOrd="0" destOrd="0" parTransId="{FC007362-D6C8-2B4E-ACCE-026C8A36D8E9}" sibTransId="{A42C454F-399D-374F-A045-80CAEF5FE7B9}"/>
    <dgm:cxn modelId="{57E3AE60-AF07-274E-8C6C-C9C830C0813E}" srcId="{84A9D371-5214-0846-90ED-3321A7E0C13B}" destId="{29493591-C462-6042-8F8D-94B094703800}" srcOrd="1" destOrd="0" parTransId="{A5406B4A-DAFF-9B4D-A9B9-C24DBBF2AA74}" sibTransId="{C610AC8F-D976-3647-B03B-06F175AC35AF}"/>
    <dgm:cxn modelId="{0943428F-5461-2446-A16D-4F45EAEE6D6A}" type="presOf" srcId="{A42C454F-399D-374F-A045-80CAEF5FE7B9}" destId="{44B9C7B9-A241-4F4E-AF8D-9043AB2B33B7}" srcOrd="0" destOrd="0" presId="urn:microsoft.com/office/officeart/2005/8/layout/cycle6"/>
    <dgm:cxn modelId="{777EB691-0056-F549-BEC0-1D4270C5DD11}" type="presOf" srcId="{D4810233-7880-484B-8DDB-08705319ED82}" destId="{F0AF35AD-AC46-124A-AABF-A35B903B2111}" srcOrd="0" destOrd="0" presId="urn:microsoft.com/office/officeart/2005/8/layout/cycle6"/>
    <dgm:cxn modelId="{0EF58792-D616-054F-9B18-110E56A0061A}" type="presOf" srcId="{5518EA5E-24D7-1549-8612-665E3EE3A11C}" destId="{A854FF81-85B5-5348-BF61-8F7B75AE8A8A}" srcOrd="0" destOrd="0" presId="urn:microsoft.com/office/officeart/2005/8/layout/cycle6"/>
    <dgm:cxn modelId="{C21733C2-0095-084E-8CBB-B7BD38855E1C}" type="presOf" srcId="{C610AC8F-D976-3647-B03B-06F175AC35AF}" destId="{EAF3264D-FC06-5646-98C9-7761E7EFA6BA}" srcOrd="0" destOrd="0" presId="urn:microsoft.com/office/officeart/2005/8/layout/cycle6"/>
    <dgm:cxn modelId="{965E6BE9-C958-2D49-92BB-A5B38C423BD2}" type="presOf" srcId="{CC324335-1A3F-2F47-A08D-224788CEC95C}" destId="{198AC642-F56E-BA49-A48F-EA97B35A81F6}" srcOrd="0" destOrd="0" presId="urn:microsoft.com/office/officeart/2005/8/layout/cycle6"/>
    <dgm:cxn modelId="{C55214F5-2EDC-864F-B11C-E3183822A429}" type="presOf" srcId="{84A9D371-5214-0846-90ED-3321A7E0C13B}" destId="{A89FD08E-95B7-F84A-AD57-D4CB6F84B072}" srcOrd="0" destOrd="0" presId="urn:microsoft.com/office/officeart/2005/8/layout/cycle6"/>
    <dgm:cxn modelId="{0B796BFC-84E7-EA49-98D2-9337F97C535E}" srcId="{84A9D371-5214-0846-90ED-3321A7E0C13B}" destId="{CC324335-1A3F-2F47-A08D-224788CEC95C}" srcOrd="2" destOrd="0" parTransId="{5CA0D880-AC79-B344-9D91-49607CC80F1B}" sibTransId="{D4810233-7880-484B-8DDB-08705319ED82}"/>
    <dgm:cxn modelId="{47723A26-5E83-A441-AFFA-7845CAE35017}" type="presParOf" srcId="{A89FD08E-95B7-F84A-AD57-D4CB6F84B072}" destId="{A854FF81-85B5-5348-BF61-8F7B75AE8A8A}" srcOrd="0" destOrd="0" presId="urn:microsoft.com/office/officeart/2005/8/layout/cycle6"/>
    <dgm:cxn modelId="{F97771DF-4B97-A345-AF6B-73C3807577B3}" type="presParOf" srcId="{A89FD08E-95B7-F84A-AD57-D4CB6F84B072}" destId="{CB7B94A8-6690-E049-AE73-F40FF6911FF8}" srcOrd="1" destOrd="0" presId="urn:microsoft.com/office/officeart/2005/8/layout/cycle6"/>
    <dgm:cxn modelId="{6C80BCEA-CACA-A047-9100-B6152276FE8D}" type="presParOf" srcId="{A89FD08E-95B7-F84A-AD57-D4CB6F84B072}" destId="{44B9C7B9-A241-4F4E-AF8D-9043AB2B33B7}" srcOrd="2" destOrd="0" presId="urn:microsoft.com/office/officeart/2005/8/layout/cycle6"/>
    <dgm:cxn modelId="{CE7750DD-1D4F-3A46-B309-363073670434}" type="presParOf" srcId="{A89FD08E-95B7-F84A-AD57-D4CB6F84B072}" destId="{2E9656A7-4D45-D44B-BFA1-EF9CCDF09E65}" srcOrd="3" destOrd="0" presId="urn:microsoft.com/office/officeart/2005/8/layout/cycle6"/>
    <dgm:cxn modelId="{D6AAF771-8E5F-1048-B5E5-CED8DA6A769C}" type="presParOf" srcId="{A89FD08E-95B7-F84A-AD57-D4CB6F84B072}" destId="{45CE2C63-17C3-7F4D-B7C7-9D5F2FD3DC25}" srcOrd="4" destOrd="0" presId="urn:microsoft.com/office/officeart/2005/8/layout/cycle6"/>
    <dgm:cxn modelId="{29236769-3A9A-F142-B9FA-8D3D75B3D75F}" type="presParOf" srcId="{A89FD08E-95B7-F84A-AD57-D4CB6F84B072}" destId="{EAF3264D-FC06-5646-98C9-7761E7EFA6BA}" srcOrd="5" destOrd="0" presId="urn:microsoft.com/office/officeart/2005/8/layout/cycle6"/>
    <dgm:cxn modelId="{F6B21AEF-CEB5-6541-90BF-B18989F1F20D}" type="presParOf" srcId="{A89FD08E-95B7-F84A-AD57-D4CB6F84B072}" destId="{198AC642-F56E-BA49-A48F-EA97B35A81F6}" srcOrd="6" destOrd="0" presId="urn:microsoft.com/office/officeart/2005/8/layout/cycle6"/>
    <dgm:cxn modelId="{4E635596-E45D-F443-9BE0-EDEC3A4A9902}" type="presParOf" srcId="{A89FD08E-95B7-F84A-AD57-D4CB6F84B072}" destId="{642BCB93-0CCA-DA45-A52C-3EFBA41670CC}" srcOrd="7" destOrd="0" presId="urn:microsoft.com/office/officeart/2005/8/layout/cycle6"/>
    <dgm:cxn modelId="{3EB3652E-AE02-124D-9F87-F23D95F9FD51}" type="presParOf" srcId="{A89FD08E-95B7-F84A-AD57-D4CB6F84B072}" destId="{F0AF35AD-AC46-124A-AABF-A35B903B2111}" srcOrd="8" destOrd="0" presId="urn:microsoft.com/office/officeart/2005/8/layout/cycle6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854FF81-85B5-5348-BF61-8F7B75AE8A8A}">
      <dsp:nvSpPr>
        <dsp:cNvPr id="0" name=""/>
        <dsp:cNvSpPr/>
      </dsp:nvSpPr>
      <dsp:spPr>
        <a:xfrm>
          <a:off x="4799967" y="1784"/>
          <a:ext cx="2439665" cy="15857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Bound Antibodies</a:t>
          </a:r>
        </a:p>
      </dsp:txBody>
      <dsp:txXfrm>
        <a:off x="4877378" y="79195"/>
        <a:ext cx="2284843" cy="1430960"/>
      </dsp:txXfrm>
    </dsp:sp>
    <dsp:sp modelId="{44B9C7B9-A241-4F4E-AF8D-9043AB2B33B7}">
      <dsp:nvSpPr>
        <dsp:cNvPr id="0" name=""/>
        <dsp:cNvSpPr/>
      </dsp:nvSpPr>
      <dsp:spPr>
        <a:xfrm>
          <a:off x="3906140" y="794675"/>
          <a:ext cx="4227318" cy="4227318"/>
        </a:xfrm>
        <a:custGeom>
          <a:avLst/>
          <a:gdLst/>
          <a:ahLst/>
          <a:cxnLst/>
          <a:rect l="0" t="0" r="0" b="0"/>
          <a:pathLst>
            <a:path>
              <a:moveTo>
                <a:pt x="3351188" y="400160"/>
              </a:moveTo>
              <a:arcTo wR="2113659" hR="2113659" stAng="18350262" swAng="3644770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E9656A7-4D45-D44B-BFA1-EF9CCDF09E65}">
      <dsp:nvSpPr>
        <dsp:cNvPr id="0" name=""/>
        <dsp:cNvSpPr/>
      </dsp:nvSpPr>
      <dsp:spPr>
        <a:xfrm>
          <a:off x="6630450" y="3172273"/>
          <a:ext cx="2439665" cy="15857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Avidity Effect</a:t>
          </a:r>
        </a:p>
      </dsp:txBody>
      <dsp:txXfrm>
        <a:off x="6707861" y="3249684"/>
        <a:ext cx="2284843" cy="1430960"/>
      </dsp:txXfrm>
    </dsp:sp>
    <dsp:sp modelId="{EAF3264D-FC06-5646-98C9-7761E7EFA6BA}">
      <dsp:nvSpPr>
        <dsp:cNvPr id="0" name=""/>
        <dsp:cNvSpPr/>
      </dsp:nvSpPr>
      <dsp:spPr>
        <a:xfrm>
          <a:off x="3906140" y="794675"/>
          <a:ext cx="4227318" cy="4227318"/>
        </a:xfrm>
        <a:custGeom>
          <a:avLst/>
          <a:gdLst/>
          <a:ahLst/>
          <a:cxnLst/>
          <a:rect l="0" t="0" r="0" b="0"/>
          <a:pathLst>
            <a:path>
              <a:moveTo>
                <a:pt x="3118495" y="3973191"/>
              </a:moveTo>
              <a:arcTo wR="2113659" hR="2113659" stAng="3696872" swAng="3406256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8AC642-F56E-BA49-A48F-EA97B35A81F6}">
      <dsp:nvSpPr>
        <dsp:cNvPr id="0" name=""/>
        <dsp:cNvSpPr/>
      </dsp:nvSpPr>
      <dsp:spPr>
        <a:xfrm>
          <a:off x="2969484" y="3172273"/>
          <a:ext cx="2439665" cy="1585782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2225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3500" kern="1200" dirty="0"/>
            <a:t>Receptor Occupancy</a:t>
          </a:r>
        </a:p>
      </dsp:txBody>
      <dsp:txXfrm>
        <a:off x="3046895" y="3249684"/>
        <a:ext cx="2284843" cy="1430960"/>
      </dsp:txXfrm>
    </dsp:sp>
    <dsp:sp modelId="{F0AF35AD-AC46-124A-AABF-A35B903B2111}">
      <dsp:nvSpPr>
        <dsp:cNvPr id="0" name=""/>
        <dsp:cNvSpPr/>
      </dsp:nvSpPr>
      <dsp:spPr>
        <a:xfrm>
          <a:off x="3906140" y="794675"/>
          <a:ext cx="4227318" cy="4227318"/>
        </a:xfrm>
        <a:custGeom>
          <a:avLst/>
          <a:gdLst/>
          <a:ahLst/>
          <a:cxnLst/>
          <a:rect l="0" t="0" r="0" b="0"/>
          <a:pathLst>
            <a:path>
              <a:moveTo>
                <a:pt x="13939" y="2356006"/>
              </a:moveTo>
              <a:arcTo wR="2113659" hR="2113659" stAng="10404968" swAng="3644770"/>
            </a:path>
          </a:pathLst>
        </a:custGeom>
        <a:noFill/>
        <a:ln w="1270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AFC15C5-5B60-1147-BC68-092611679A5D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35C4E39-ECC7-5B4F-9D37-2A1590913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96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15C5-5B60-1147-BC68-092611679A5D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C4E39-ECC7-5B4F-9D37-2A1590913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961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AFC15C5-5B60-1147-BC68-092611679A5D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35C4E39-ECC7-5B4F-9D37-2A1590913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33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15C5-5B60-1147-BC68-092611679A5D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B35C4E39-ECC7-5B4F-9D37-2A1590913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68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AFC15C5-5B60-1147-BC68-092611679A5D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35C4E39-ECC7-5B4F-9D37-2A1590913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291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15C5-5B60-1147-BC68-092611679A5D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C4E39-ECC7-5B4F-9D37-2A1590913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6801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15C5-5B60-1147-BC68-092611679A5D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C4E39-ECC7-5B4F-9D37-2A1590913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91679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15C5-5B60-1147-BC68-092611679A5D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C4E39-ECC7-5B4F-9D37-2A1590913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77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15C5-5B60-1147-BC68-092611679A5D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C4E39-ECC7-5B4F-9D37-2A1590913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540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4AFC15C5-5B60-1147-BC68-092611679A5D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B35C4E39-ECC7-5B4F-9D37-2A1590913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5823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FC15C5-5B60-1147-BC68-092611679A5D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C4E39-ECC7-5B4F-9D37-2A15909133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473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4AFC15C5-5B60-1147-BC68-092611679A5D}" type="datetimeFigureOut">
              <a:rPr lang="en-US" smtClean="0"/>
              <a:t>12/17/23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B35C4E39-ECC7-5B4F-9D37-2A159091336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5707502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6" r:id="rId1"/>
    <p:sldLayoutId id="2147483827" r:id="rId2"/>
    <p:sldLayoutId id="2147483828" r:id="rId3"/>
    <p:sldLayoutId id="2147483829" r:id="rId4"/>
    <p:sldLayoutId id="2147483830" r:id="rId5"/>
    <p:sldLayoutId id="2147483831" r:id="rId6"/>
    <p:sldLayoutId id="2147483832" r:id="rId7"/>
    <p:sldLayoutId id="2147483833" r:id="rId8"/>
    <p:sldLayoutId id="2147483834" r:id="rId9"/>
    <p:sldLayoutId id="2147483835" r:id="rId10"/>
    <p:sldLayoutId id="2147483836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ngimg.com/download/39363" TargetMode="External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microsoft.com/office/2007/relationships/hdphoto" Target="../media/hdphoto1.wdp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hyperlink" Target="https://creativecommons.org/licenses/by-nc/3.0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1.png"/><Relationship Id="rId7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hyperlink" Target="https://pngimg.com/download/39363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Video 13" descr="Ball Ornament Haning On An Outdoor Tree">
            <a:extLst>
              <a:ext uri="{FF2B5EF4-FFF2-40B4-BE49-F238E27FC236}">
                <a16:creationId xmlns:a16="http://schemas.microsoft.com/office/drawing/2014/main" id="{4BC182A7-5EA1-B55B-C7EE-8C89F9CEED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EFDCCB8-575D-BF17-D526-A9E2F6B0AA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6994" y="2520158"/>
            <a:ext cx="10058400" cy="174291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sz="5200" b="1" dirty="0">
                <a:solidFill>
                  <a:srgbClr val="C00000"/>
                </a:solidFill>
              </a:rPr>
              <a:t>What does the Antibody want for Antibody-dependent cellular Christmas (ADCC)?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692710-3884-3AC9-9A9A-9578D88A38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6994" y="4955640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2500" lnSpcReduction="10000"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Luke Heirene</a:t>
            </a:r>
          </a:p>
          <a:p>
            <a:r>
              <a:rPr lang="en-US" b="1" dirty="0">
                <a:solidFill>
                  <a:srgbClr val="FFFFFF"/>
                </a:solidFill>
              </a:rPr>
              <a:t>Helen Byrne</a:t>
            </a:r>
          </a:p>
          <a:p>
            <a:r>
              <a:rPr lang="en-US" b="1" dirty="0">
                <a:solidFill>
                  <a:srgbClr val="FFFFFF"/>
                </a:solidFill>
              </a:rPr>
              <a:t>Eamonn Gaffney</a:t>
            </a:r>
          </a:p>
          <a:p>
            <a:r>
              <a:rPr lang="en-US" b="1" dirty="0">
                <a:solidFill>
                  <a:srgbClr val="FFFFFF"/>
                </a:solidFill>
              </a:rPr>
              <a:t>James Yates</a:t>
            </a:r>
          </a:p>
        </p:txBody>
      </p:sp>
      <p:pic>
        <p:nvPicPr>
          <p:cNvPr id="4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A804E34D-9666-F21A-7D6F-C9E5C423E85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4524" b="59524" l="667" r="20067">
                        <a14:foregroundMark x1="19567" y1="26190" x2="19567" y2="26190"/>
                        <a14:foregroundMark x1="20067" y1="24571" x2="20067" y2="24571"/>
                        <a14:foregroundMark x1="14800" y1="28524" x2="14800" y2="28524"/>
                        <a14:foregroundMark x1="5933" y1="29238" x2="5933" y2="29238"/>
                        <a14:foregroundMark x1="5767" y1="29238" x2="5767" y2="29238"/>
                        <a14:foregroundMark x1="667" y1="33000" x2="667" y2="33000"/>
                        <a14:foregroundMark x1="17933" y1="31571" x2="17933" y2="31571"/>
                        <a14:foregroundMark x1="17933" y1="29714" x2="17933" y2="29714"/>
                        <a14:foregroundMark x1="11167" y1="45190" x2="11167" y2="45190"/>
                      </a14:backgroundRemoval>
                    </a14:imgEffect>
                  </a14:imgLayer>
                </a14:imgProps>
              </a:ext>
            </a:extLst>
          </a:blip>
          <a:srcRect t="26358" r="80066" b="36674"/>
          <a:stretch/>
        </p:blipFill>
        <p:spPr>
          <a:xfrm>
            <a:off x="5141220" y="4831996"/>
            <a:ext cx="1369013" cy="1777203"/>
          </a:xfrm>
          <a:prstGeom prst="rect">
            <a:avLst/>
          </a:prstGeom>
        </p:spPr>
      </p:pic>
      <p:pic>
        <p:nvPicPr>
          <p:cNvPr id="6" name="Picture 5" descr="A red and white santa hat&#10;&#10;Description automatically generated">
            <a:extLst>
              <a:ext uri="{FF2B5EF4-FFF2-40B4-BE49-F238E27FC236}">
                <a16:creationId xmlns:a16="http://schemas.microsoft.com/office/drawing/2014/main" id="{A7D7A0A6-6C4F-29AE-65AF-AA131AC306C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 rot="20070354">
            <a:off x="5203176" y="4150349"/>
            <a:ext cx="1563799" cy="17772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8075F3-5B46-EAD1-65D5-AE6770AEC0CE}"/>
              </a:ext>
            </a:extLst>
          </p:cNvPr>
          <p:cNvSpPr txBox="1"/>
          <p:nvPr/>
        </p:nvSpPr>
        <p:spPr>
          <a:xfrm>
            <a:off x="9329739" y="7859924"/>
            <a:ext cx="69791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hlinkClick r:id="rId8" tooltip="https://pngimg.com/download/39363"/>
              </a:rPr>
              <a:t>This Photo</a:t>
            </a:r>
            <a:r>
              <a:rPr lang="en-US" sz="900" dirty="0"/>
              <a:t> by Unknown Author is licensed under </a:t>
            </a:r>
            <a:r>
              <a:rPr lang="en-US" sz="900" dirty="0">
                <a:hlinkClick r:id="rId9" tooltip="https://creativecommons.org/licenses/by-nc/3.0/"/>
              </a:rPr>
              <a:t>CC BY-NC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97812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3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1580BC-F394-8D33-2D90-47FC5C7F1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pPr algn="ctr"/>
            <a:r>
              <a:rPr lang="en-US"/>
              <a:t>Monoclonal Antibodies</a:t>
            </a:r>
            <a:endParaRPr lang="en-US" dirty="0"/>
          </a:p>
        </p:txBody>
      </p:sp>
      <p:pic>
        <p:nvPicPr>
          <p:cNvPr id="4" name="Content Placeholder 3" descr="A picture containing text, screenshot, diagram&#10;&#10;Description automatically generated">
            <a:extLst>
              <a:ext uri="{FF2B5EF4-FFF2-40B4-BE49-F238E27FC236}">
                <a16:creationId xmlns:a16="http://schemas.microsoft.com/office/drawing/2014/main" id="{1BFD91B6-0F22-6380-C4B0-0910218027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8925" y="1968035"/>
            <a:ext cx="5487374" cy="473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681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A1519-4D19-5D03-DB4A-56D3DB258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Effector functions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9AB6C70-491F-5089-0B3D-7E1705367C9A}"/>
              </a:ext>
            </a:extLst>
          </p:cNvPr>
          <p:cNvSpPr/>
          <p:nvPr/>
        </p:nvSpPr>
        <p:spPr>
          <a:xfrm>
            <a:off x="8473926" y="2126243"/>
            <a:ext cx="2786062" cy="115998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More cell-bound antibodies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0C7F7275-6E80-D2C0-963B-51401464E22C}"/>
              </a:ext>
            </a:extLst>
          </p:cNvPr>
          <p:cNvSpPr/>
          <p:nvPr/>
        </p:nvSpPr>
        <p:spPr>
          <a:xfrm rot="5400000">
            <a:off x="9096107" y="4021155"/>
            <a:ext cx="1541699" cy="64293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0BC2A2B-0741-7E68-06D6-902B0074401F}"/>
              </a:ext>
            </a:extLst>
          </p:cNvPr>
          <p:cNvSpPr/>
          <p:nvPr/>
        </p:nvSpPr>
        <p:spPr>
          <a:xfrm>
            <a:off x="8872067" y="5508760"/>
            <a:ext cx="1989780" cy="129416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Improved ADCC potency</a:t>
            </a:r>
          </a:p>
        </p:txBody>
      </p:sp>
      <p:pic>
        <p:nvPicPr>
          <p:cNvPr id="14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ACBAE605-3A08-0CFB-A3B6-7FF561DF52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92" r="2388"/>
          <a:stretch/>
        </p:blipFill>
        <p:spPr>
          <a:xfrm>
            <a:off x="1033138" y="2273183"/>
            <a:ext cx="5369874" cy="413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690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F8AD43-E2DC-1C49-FA0E-74D1B649DB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28415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Improving Effector function Potency</a:t>
            </a:r>
          </a:p>
        </p:txBody>
      </p:sp>
      <p:pic>
        <p:nvPicPr>
          <p:cNvPr id="5" name="Picture 4" descr="A diagram of different types of cell division&#10;&#10;Description automatically generated">
            <a:extLst>
              <a:ext uri="{FF2B5EF4-FFF2-40B4-BE49-F238E27FC236}">
                <a16:creationId xmlns:a16="http://schemas.microsoft.com/office/drawing/2014/main" id="{A1F9A4BF-3EEA-81D2-4398-D480E1C487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06" t="58352" r="21894"/>
          <a:stretch/>
        </p:blipFill>
        <p:spPr>
          <a:xfrm>
            <a:off x="1716881" y="2027954"/>
            <a:ext cx="8758237" cy="39542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C0933E7-84BB-37FC-41A1-B1D6692DDE04}"/>
              </a:ext>
            </a:extLst>
          </p:cNvPr>
          <p:cNvSpPr txBox="1"/>
          <p:nvPr/>
        </p:nvSpPr>
        <p:spPr>
          <a:xfrm>
            <a:off x="1638795" y="6488668"/>
            <a:ext cx="113290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GB" b="0" i="0" u="none" strike="noStrike">
                <a:solidFill>
                  <a:srgbClr val="5B616B"/>
                </a:solidFill>
                <a:effectLst/>
                <a:latin typeface="BlinkMacSystemFont"/>
              </a:rPr>
              <a:t>PLoS One.</a:t>
            </a:r>
            <a:r>
              <a:rPr lang="en-GB" b="0" i="0" u="none" strike="noStrike">
                <a:solidFill>
                  <a:srgbClr val="0071BC"/>
                </a:solidFill>
                <a:effectLst/>
                <a:latin typeface="BlinkMacSystemFont"/>
              </a:rPr>
              <a:t> </a:t>
            </a:r>
            <a:r>
              <a:rPr lang="en-GB" b="0" i="0" u="none" strike="noStrike">
                <a:solidFill>
                  <a:srgbClr val="5B616B"/>
                </a:solidFill>
                <a:effectLst/>
                <a:latin typeface="BlinkMacSystemFont"/>
              </a:rPr>
              <a:t>2016 Jun 20;11(6):e0157788. doi: 10.1371/journal.pone.0157788.</a:t>
            </a:r>
            <a:r>
              <a:rPr lang="en-GB" b="0" i="0" u="none" strike="noStrike">
                <a:solidFill>
                  <a:srgbClr val="212121"/>
                </a:solidFill>
                <a:effectLst/>
                <a:latin typeface="BlinkMacSystemFont"/>
              </a:rPr>
              <a:t> </a:t>
            </a:r>
            <a:r>
              <a:rPr lang="en-GB" b="0" i="0" u="none" strike="noStrike">
                <a:solidFill>
                  <a:srgbClr val="5B616B"/>
                </a:solidFill>
                <a:effectLst/>
                <a:latin typeface="BlinkMacSystemFont"/>
              </a:rPr>
              <a:t>eCollection 2016.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4817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EE51E164-B403-7AF1-19C1-E9C94D9121B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9854141"/>
              </p:ext>
            </p:extLst>
          </p:nvPr>
        </p:nvGraphicFramePr>
        <p:xfrm>
          <a:off x="152400" y="1209056"/>
          <a:ext cx="12039600" cy="53165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Picture 4" descr="A diagram of a curve&#10;&#10;Description automatically generated">
            <a:extLst>
              <a:ext uri="{FF2B5EF4-FFF2-40B4-BE49-F238E27FC236}">
                <a16:creationId xmlns:a16="http://schemas.microsoft.com/office/drawing/2014/main" id="{55823689-C403-207D-E62F-BCF74FD0120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7241" r="8042"/>
          <a:stretch/>
        </p:blipFill>
        <p:spPr>
          <a:xfrm>
            <a:off x="9275314" y="5009922"/>
            <a:ext cx="2335494" cy="1848078"/>
          </a:xfrm>
          <a:prstGeom prst="rect">
            <a:avLst/>
          </a:prstGeom>
        </p:spPr>
      </p:pic>
      <p:pic>
        <p:nvPicPr>
          <p:cNvPr id="6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8C2296AA-64B9-DA9B-521B-7F83BA49D2F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792" r="2388"/>
          <a:stretch/>
        </p:blipFill>
        <p:spPr>
          <a:xfrm>
            <a:off x="7634434" y="590822"/>
            <a:ext cx="2397737" cy="1848078"/>
          </a:xfrm>
          <a:prstGeom prst="rect">
            <a:avLst/>
          </a:prstGeom>
        </p:spPr>
      </p:pic>
      <p:pic>
        <p:nvPicPr>
          <p:cNvPr id="2052" name="Picture 4" descr="Immune checkpoint inhibitors: A strategy to tackle cancer? | genOway">
            <a:extLst>
              <a:ext uri="{FF2B5EF4-FFF2-40B4-BE49-F238E27FC236}">
                <a16:creationId xmlns:a16="http://schemas.microsoft.com/office/drawing/2014/main" id="{23B07564-8137-CE10-27FA-5B469528C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92" y="4026764"/>
            <a:ext cx="2281622" cy="2413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ame 7">
            <a:extLst>
              <a:ext uri="{FF2B5EF4-FFF2-40B4-BE49-F238E27FC236}">
                <a16:creationId xmlns:a16="http://schemas.microsoft.com/office/drawing/2014/main" id="{C5310394-EF9B-03C7-7BFA-348075FF9921}"/>
              </a:ext>
            </a:extLst>
          </p:cNvPr>
          <p:cNvSpPr/>
          <p:nvPr/>
        </p:nvSpPr>
        <p:spPr>
          <a:xfrm>
            <a:off x="3028950" y="443538"/>
            <a:ext cx="6286500" cy="2838178"/>
          </a:xfrm>
          <a:prstGeom prst="fram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8687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F41E6-B7B8-CA87-F79B-F5402D164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0515600" cy="1325563"/>
          </a:xfrm>
        </p:spPr>
        <p:txBody>
          <a:bodyPr/>
          <a:lstStyle/>
          <a:p>
            <a:pPr algn="ctr"/>
            <a:r>
              <a:rPr lang="en-US"/>
              <a:t>Mathematical Model</a:t>
            </a:r>
            <a:endParaRPr lang="en-US" dirty="0"/>
          </a:p>
        </p:txBody>
      </p:sp>
      <p:pic>
        <p:nvPicPr>
          <p:cNvPr id="5" name="Picture 4" descr="A diagram of a cell membrane&#10;&#10;Description automatically generated">
            <a:extLst>
              <a:ext uri="{FF2B5EF4-FFF2-40B4-BE49-F238E27FC236}">
                <a16:creationId xmlns:a16="http://schemas.microsoft.com/office/drawing/2014/main" id="{12DB4B11-9A5C-885E-C08D-E547D16B7C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46" y="1490663"/>
            <a:ext cx="11237907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7965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A9BA-E8C8-4926-C859-2586B862B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-249238"/>
            <a:ext cx="9782175" cy="1325563"/>
          </a:xfrm>
        </p:spPr>
        <p:txBody>
          <a:bodyPr>
            <a:normAutofit/>
          </a:bodyPr>
          <a:lstStyle/>
          <a:p>
            <a:r>
              <a:rPr lang="en-US" dirty="0"/>
              <a:t>Maximizing the bound antibody number </a:t>
            </a:r>
          </a:p>
        </p:txBody>
      </p:sp>
      <p:pic>
        <p:nvPicPr>
          <p:cNvPr id="5" name="Content Placeholder 4" descr="A graph of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BADAAA3B-2413-4786-57FE-637EDDE7E9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097" r="11078"/>
          <a:stretch/>
        </p:blipFill>
        <p:spPr>
          <a:xfrm>
            <a:off x="214313" y="2338575"/>
            <a:ext cx="4243388" cy="3325019"/>
          </a:xfrm>
        </p:spPr>
      </p:pic>
      <p:pic>
        <p:nvPicPr>
          <p:cNvPr id="7" name="Picture 6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1A8A29CA-9976-8B8D-B9D0-E97EDDA486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73" r="10317"/>
          <a:stretch/>
        </p:blipFill>
        <p:spPr>
          <a:xfrm>
            <a:off x="7948614" y="1885288"/>
            <a:ext cx="3645276" cy="2576021"/>
          </a:xfrm>
          <a:prstGeom prst="rect">
            <a:avLst/>
          </a:prstGeom>
        </p:spPr>
      </p:pic>
      <p:pic>
        <p:nvPicPr>
          <p:cNvPr id="9" name="Picture 8" descr="A graph of different colored squares&#10;&#10;Description automatically generated">
            <a:extLst>
              <a:ext uri="{FF2B5EF4-FFF2-40B4-BE49-F238E27FC236}">
                <a16:creationId xmlns:a16="http://schemas.microsoft.com/office/drawing/2014/main" id="{4DCA41DA-9862-8662-5594-BA9B496F26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62" r="8189"/>
          <a:stretch/>
        </p:blipFill>
        <p:spPr>
          <a:xfrm>
            <a:off x="7948614" y="4461309"/>
            <a:ext cx="3829776" cy="2404571"/>
          </a:xfrm>
          <a:prstGeom prst="rect">
            <a:avLst/>
          </a:prstGeom>
        </p:spPr>
      </p:pic>
      <p:pic>
        <p:nvPicPr>
          <p:cNvPr id="15" name="Picture 14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8A07AD5B-36E8-9E19-B7EC-A21B6C25F8A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6679" t="13321" r="10600" b="53652"/>
          <a:stretch/>
        </p:blipFill>
        <p:spPr>
          <a:xfrm>
            <a:off x="5483631" y="2997790"/>
            <a:ext cx="2464983" cy="1777203"/>
          </a:xfrm>
          <a:prstGeom prst="rect">
            <a:avLst/>
          </a:prstGeom>
        </p:spPr>
      </p:pic>
      <p:pic>
        <p:nvPicPr>
          <p:cNvPr id="16" name="Content Placeholder 8" descr="A picture containing text, clock, vector graphics&#10;&#10;Description automatically generated">
            <a:extLst>
              <a:ext uri="{FF2B5EF4-FFF2-40B4-BE49-F238E27FC236}">
                <a16:creationId xmlns:a16="http://schemas.microsoft.com/office/drawing/2014/main" id="{DBC28200-F0F2-78A8-6A38-EA35F3978B6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4524" b="59524" l="667" r="20067">
                        <a14:foregroundMark x1="19567" y1="26190" x2="19567" y2="26190"/>
                        <a14:foregroundMark x1="20067" y1="24571" x2="20067" y2="24571"/>
                        <a14:foregroundMark x1="14800" y1="28524" x2="14800" y2="28524"/>
                        <a14:foregroundMark x1="5933" y1="29238" x2="5933" y2="29238"/>
                        <a14:foregroundMark x1="5767" y1="29238" x2="5767" y2="29238"/>
                        <a14:foregroundMark x1="667" y1="33000" x2="667" y2="33000"/>
                        <a14:foregroundMark x1="17933" y1="31571" x2="17933" y2="31571"/>
                        <a14:foregroundMark x1="17933" y1="29714" x2="17933" y2="29714"/>
                        <a14:foregroundMark x1="11167" y1="45190" x2="11167" y2="45190"/>
                      </a14:backgroundRemoval>
                    </a14:imgEffect>
                  </a14:imgLayer>
                </a14:imgProps>
              </a:ext>
            </a:extLst>
          </a:blip>
          <a:srcRect t="26358" r="80066" b="36674"/>
          <a:stretch/>
        </p:blipFill>
        <p:spPr>
          <a:xfrm>
            <a:off x="4226819" y="4001084"/>
            <a:ext cx="1369013" cy="1777203"/>
          </a:xfrm>
          <a:prstGeom prst="rect">
            <a:avLst/>
          </a:prstGeom>
        </p:spPr>
      </p:pic>
      <p:pic>
        <p:nvPicPr>
          <p:cNvPr id="18" name="Picture 17" descr="A red and white santa hat&#10;&#10;Description automatically generated">
            <a:extLst>
              <a:ext uri="{FF2B5EF4-FFF2-40B4-BE49-F238E27FC236}">
                <a16:creationId xmlns:a16="http://schemas.microsoft.com/office/drawing/2014/main" id="{ACDC563B-E1B3-F8E9-7528-0A5A128878C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rot="20070354">
            <a:off x="4288775" y="3319437"/>
            <a:ext cx="1563799" cy="1777203"/>
          </a:xfrm>
          <a:prstGeom prst="rect">
            <a:avLst/>
          </a:prstGeom>
        </p:spPr>
      </p:pic>
      <p:sp>
        <p:nvSpPr>
          <p:cNvPr id="20" name="Oval Callout 19">
            <a:extLst>
              <a:ext uri="{FF2B5EF4-FFF2-40B4-BE49-F238E27FC236}">
                <a16:creationId xmlns:a16="http://schemas.microsoft.com/office/drawing/2014/main" id="{93C64D56-84C6-22EC-47FB-25A09B6A506A}"/>
              </a:ext>
            </a:extLst>
          </p:cNvPr>
          <p:cNvSpPr/>
          <p:nvPr/>
        </p:nvSpPr>
        <p:spPr>
          <a:xfrm>
            <a:off x="5943600" y="2188827"/>
            <a:ext cx="2828925" cy="1955549"/>
          </a:xfrm>
          <a:prstGeom prst="wedgeEllipseCallout">
            <a:avLst>
              <a:gd name="adj1" fmla="val -84593"/>
              <a:gd name="adj2" fmla="val 80898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Lots of receptors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High antibody concentration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Monovalent binding </a:t>
            </a:r>
          </a:p>
          <a:p>
            <a:pPr algn="ctr"/>
            <a:r>
              <a:rPr lang="en-US" dirty="0"/>
              <a:t>Please!</a:t>
            </a:r>
          </a:p>
        </p:txBody>
      </p:sp>
    </p:spTree>
    <p:extLst>
      <p:ext uri="{BB962C8B-B14F-4D97-AF65-F5344CB8AC3E}">
        <p14:creationId xmlns:p14="http://schemas.microsoft.com/office/powerpoint/2010/main" val="344201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3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6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1"/>
                                      </p:to>
                                    </p:set>
                                    <p:animEffect filter="image" prLst="opacity: 1">
                                      <p:cBhvr rctx="IE">
                                        <p:cTn id="39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92A4DD-B044-0C77-034C-7656F63D1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Summary and 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B12E13-61C8-B6EE-7025-6A648E80DF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1" y="2143125"/>
            <a:ext cx="11029615" cy="3171825"/>
          </a:xfrm>
        </p:spPr>
        <p:txBody>
          <a:bodyPr>
            <a:normAutofit/>
          </a:bodyPr>
          <a:lstStyle/>
          <a:p>
            <a:r>
              <a:rPr lang="en-US" sz="2400" b="1" dirty="0"/>
              <a:t>Impact of antibody to receptor ratio on binding state</a:t>
            </a:r>
          </a:p>
          <a:p>
            <a:r>
              <a:rPr lang="en-US" sz="2400" b="1" dirty="0"/>
              <a:t>Global Parameter sensitivity analysis highlight ways to optimize effector function potency</a:t>
            </a:r>
          </a:p>
          <a:p>
            <a:r>
              <a:rPr lang="en-US" sz="2400" b="1" dirty="0"/>
              <a:t>Regions in parameter space where the avidity effect is large</a:t>
            </a:r>
          </a:p>
          <a:p>
            <a:r>
              <a:rPr lang="en-US" sz="2400" b="1" dirty="0"/>
              <a:t>Dynamics, </a:t>
            </a:r>
            <a:r>
              <a:rPr lang="en-US" sz="2400" b="1" dirty="0" err="1"/>
              <a:t>bispecifics</a:t>
            </a:r>
            <a:r>
              <a:rPr lang="en-US" sz="2400" b="1" dirty="0"/>
              <a:t>, multiscale model</a:t>
            </a:r>
          </a:p>
        </p:txBody>
      </p:sp>
    </p:spTree>
    <p:extLst>
      <p:ext uri="{BB962C8B-B14F-4D97-AF65-F5344CB8AC3E}">
        <p14:creationId xmlns:p14="http://schemas.microsoft.com/office/powerpoint/2010/main" val="1573844418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{EC43379B-C11B-7D46-986F-5076B319955C}tf10001123</Template>
  <TotalTime>1342</TotalTime>
  <Words>129</Words>
  <Application>Microsoft Macintosh PowerPoint</Application>
  <PresentationFormat>Widescreen</PresentationFormat>
  <Paragraphs>26</Paragraphs>
  <Slides>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BlinkMacSystemFont</vt:lpstr>
      <vt:lpstr>Gill Sans MT</vt:lpstr>
      <vt:lpstr>Wingdings 2</vt:lpstr>
      <vt:lpstr>Dividend</vt:lpstr>
      <vt:lpstr>What does the Antibody want for Antibody-dependent cellular Christmas (ADCC)?</vt:lpstr>
      <vt:lpstr>Monoclonal Antibodies</vt:lpstr>
      <vt:lpstr>Effector functions</vt:lpstr>
      <vt:lpstr>Improving Effector function Potency</vt:lpstr>
      <vt:lpstr>PowerPoint Presentation</vt:lpstr>
      <vt:lpstr>Mathematical Model</vt:lpstr>
      <vt:lpstr>Maximizing the bound antibody number </vt:lpstr>
      <vt:lpstr>Summary and 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Luke Heirene</dc:creator>
  <cp:lastModifiedBy>Luke Heirene</cp:lastModifiedBy>
  <cp:revision>4</cp:revision>
  <dcterms:created xsi:type="dcterms:W3CDTF">2023-12-17T13:05:15Z</dcterms:created>
  <dcterms:modified xsi:type="dcterms:W3CDTF">2023-12-18T11:33:24Z</dcterms:modified>
</cp:coreProperties>
</file>